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it-scm.com/download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Snapshot: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way git keep versions.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snapshot contains all the files versioned.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files are inserted and not edited files reference the last commit (saves space)</a:t>
            </a:r>
          </a:p>
          <a:p>
            <a:pPr indent="-10160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Integrity: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a hash for each commit/file.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 integrity checking</a:t>
            </a:r>
          </a:p>
          <a:p>
            <a:pPr indent="-10160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 only adds data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Often you will only save stuff in your rep (commit)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also delete info from there, however it is not common.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course you can also grab older commits (pull/fetch/chechout)</a:t>
            </a:r>
          </a:p>
          <a:p>
            <a:pPr indent="-101600" lvl="0" marL="1714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states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dir: where you edit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area: intermediate step before commit/rep </a:t>
            </a:r>
          </a:p>
          <a:p>
            <a:pPr indent="-171450" lvl="0" marL="1714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.git dir (rep): where the versions are locally kept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Branch!!!!!!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b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A---B---C topic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/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H---I---D---E---F---G master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</a:t>
            </a:r>
            <a:r>
              <a:rPr b="0" baseline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http://git-scm.com/download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baseline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help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shows the git manual.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command allows to check and edit the settings of a specific project. E.g. username (user.name) and email (user.email).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TO SET UP PARAMETERS!!! → </a:t>
            </a:r>
            <a:r>
              <a:rPr b="1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“TELL ME WHO YOU ARE!!!!!!!”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-l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user.name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user.email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–global user.name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–global user.email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command allows to check and edit the settings of a specific project. E.g. username (user.name) and email (user.email).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TO SET UP PARAMETERS!!! → </a:t>
            </a:r>
            <a:r>
              <a:rPr b="1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“TELL ME WHO YOU ARE!!!!!!!”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-l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user.name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user.email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–global user.name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–global user.email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init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command allows to setup a git repository. It creates the </a:t>
            </a:r>
            <a:r>
              <a:rPr b="1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.git </a:t>
            </a: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directory – a Git repository skeleton.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this point nothing is tracked!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status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command shows differences between </a:t>
            </a: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directory</a:t>
            </a: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staging area </a:t>
            </a: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commit </a:t>
            </a: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directory: where your files are located. You edit here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staging area: you keep/organize files before commit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commit 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.git dir: files are versioned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Checkout: grab files from rep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.gitignore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.gitignore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add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command updates the index (</a:t>
            </a: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staging area</a:t>
            </a: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using the current content found in the working tree (</a:t>
            </a: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directory</a:t>
            </a: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to prepare the content staged for the next commit.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commit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the current contents of the index (</a:t>
            </a:r>
            <a:r>
              <a:rPr b="0" baseline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staging area</a:t>
            </a: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in a new commit along with a log message from the user describing the changes.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command allows to check and edit the settings of a specific project. E.g. username (user.name) and email (user.email).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TO SET UP PARAMETERS!!! → </a:t>
            </a:r>
            <a:r>
              <a:rPr b="1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“TELL ME WHO YOU ARE!!!!!!!”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-l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user.name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user.email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–global user.name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–global user.email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Edit the file!</a:t>
            </a:r>
            <a:b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it say “hello git”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branch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command creates a new branch head named &lt;branch name&gt;.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no arguments, branches are listed; the current branch will be highlighted with an asterisk.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‘s make it say your name!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command allows to check and edit the settings of a specific project. E.g. username (user.name) and email (user.email).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TO SET UP PARAMETERS!!! → </a:t>
            </a:r>
            <a:r>
              <a:rPr b="1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“TELL ME WHO YOU ARE!!!!!!!”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-l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user.name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user.email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–global user.name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config –global user.email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return to the master branch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return to the master branch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return to the master branch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return to the master branch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1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task of keeping a software system consisting of many versions and configurations well organized”</a:t>
            </a:r>
            <a:r>
              <a:rPr b="0" baseline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1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[Kemper &amp; Oxley, 2012]</a:t>
            </a:r>
          </a:p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Kemper C., Oxley, I. 2012. Foundation Version Control for Web Developers. Appress.</a:t>
            </a:r>
          </a:p>
          <a:p>
            <a:pPr indent="0" lvl="1" marL="0" marR="0" rtl="0" algn="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software that </a:t>
            </a:r>
            <a:r>
              <a:rPr b="1" baseline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</a:t>
            </a:r>
            <a:r>
              <a:rPr b="0" baseline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on </a:t>
            </a:r>
            <a:r>
              <a:rPr b="1" baseline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software team</a:t>
            </a:r>
            <a:r>
              <a:rPr b="0" baseline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baseline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work together </a:t>
            </a:r>
            <a:r>
              <a:rPr b="0" baseline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also </a:t>
            </a:r>
            <a:r>
              <a:rPr b="1" baseline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archives a complete history</a:t>
            </a:r>
            <a:r>
              <a:rPr b="0" baseline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their work.”</a:t>
            </a: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[Sink, 2011]</a:t>
            </a: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Eric Sink. 2011. Version Control by Example (1st ed.). PYOW Sports Marketing.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remote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 the set of repositories ("remotes") whose branches you track.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 baseline="0" i="0" sz="11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push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Updates remote refs using local refs, while sending objects necessary to complete the given refs. 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" sz="11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Create another directory named ”gitclone” → mkdir gitclone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baseline="0" i="0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baseline="0" i="0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" sz="11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Change for this directory → cd gitclone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clone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Clone a repository into a new directory.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tag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b="1" baseline="0" i="0" lang="en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 tag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going to be shown later on Egit session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ARE SOME OTHR REFERENCES YOU CAN LOOK LATER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 flipH="1" rot="10800000">
            <a:off x="0" y="3093236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"/>
          <p:cNvSpPr txBox="1"/>
          <p:nvPr>
            <p:ph type="ctrTitle"/>
          </p:nvPr>
        </p:nvSpPr>
        <p:spPr>
          <a:xfrm>
            <a:off x="685800" y="130075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2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42900" marL="34290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1pPr>
            <a:lvl2pPr indent="-285750" marL="74295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2pPr>
            <a:lvl3pPr indent="-228600" marL="114300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3pPr>
            <a:lvl4pPr indent="-228600" marL="160020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4pPr>
            <a:lvl5pPr indent="-228600" marL="205740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5pPr>
            <a:lvl6pPr indent="-228600" marL="251460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6pPr>
            <a:lvl7pPr indent="-228600" marL="297180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7pPr>
            <a:lvl8pPr indent="-228600" marL="342900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8pPr>
            <a:lvl9pPr indent="-228600" marL="388620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uas Partes d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2" type="body"/>
          </p:nvPr>
        </p:nvSpPr>
        <p:spPr>
          <a:xfrm>
            <a:off x="4648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lide de títul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x="685800" y="1597820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1371600" y="2914650"/>
            <a:ext cx="6400799" cy="131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0.jpg"/><Relationship Id="rId6" Type="http://schemas.openxmlformats.org/officeDocument/2006/relationships/image" Target="../media/image25.png"/><Relationship Id="rId7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8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1.png"/><Relationship Id="rId14" Type="http://schemas.openxmlformats.org/officeDocument/2006/relationships/image" Target="../media/image45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git-scm.com/download" TargetMode="External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Relationship Id="rId4" Type="http://schemas.openxmlformats.org/officeDocument/2006/relationships/image" Target="../media/image0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8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7.jpg"/><Relationship Id="rId4" Type="http://schemas.openxmlformats.org/officeDocument/2006/relationships/image" Target="../media/image03.png"/><Relationship Id="rId5" Type="http://schemas.openxmlformats.org/officeDocument/2006/relationships/image" Target="../media/image04.png"/><Relationship Id="rId6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Relationship Id="rId4" Type="http://schemas.openxmlformats.org/officeDocument/2006/relationships/image" Target="../media/image76.jpg"/><Relationship Id="rId5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Relationship Id="rId4" Type="http://schemas.openxmlformats.org/officeDocument/2006/relationships/image" Target="../media/image08.png"/><Relationship Id="rId5" Type="http://schemas.openxmlformats.org/officeDocument/2006/relationships/image" Target="../media/image11.jpg"/><Relationship Id="rId6" Type="http://schemas.openxmlformats.org/officeDocument/2006/relationships/image" Target="../media/image29.jpg"/><Relationship Id="rId7" Type="http://schemas.openxmlformats.org/officeDocument/2006/relationships/image" Target="../media/image1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2.jpg"/><Relationship Id="rId4" Type="http://schemas.openxmlformats.org/officeDocument/2006/relationships/hyperlink" Target="https://github.com/" TargetMode="External"/><Relationship Id="rId5" Type="http://schemas.openxmlformats.org/officeDocument/2006/relationships/image" Target="../media/image93.png"/><Relationship Id="rId6" Type="http://schemas.openxmlformats.org/officeDocument/2006/relationships/image" Target="../media/image9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6.png"/><Relationship Id="rId4" Type="http://schemas.openxmlformats.org/officeDocument/2006/relationships/hyperlink" Target="https://github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5.png"/><Relationship Id="rId4" Type="http://schemas.openxmlformats.org/officeDocument/2006/relationships/image" Target="../media/image10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9.jpg"/><Relationship Id="rId4" Type="http://schemas.openxmlformats.org/officeDocument/2006/relationships/image" Target="../media/image108.jpg"/><Relationship Id="rId5" Type="http://schemas.openxmlformats.org/officeDocument/2006/relationships/image" Target="../media/image10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0.png"/><Relationship Id="rId4" Type="http://schemas.openxmlformats.org/officeDocument/2006/relationships/image" Target="../media/image100.png"/><Relationship Id="rId5" Type="http://schemas.openxmlformats.org/officeDocument/2006/relationships/image" Target="../media/image10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1.png"/><Relationship Id="rId4" Type="http://schemas.openxmlformats.org/officeDocument/2006/relationships/image" Target="../media/image1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2.png"/><Relationship Id="rId4" Type="http://schemas.openxmlformats.org/officeDocument/2006/relationships/image" Target="../media/image10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3.png"/><Relationship Id="rId4" Type="http://schemas.openxmlformats.org/officeDocument/2006/relationships/image" Target="../media/image100.png"/><Relationship Id="rId5" Type="http://schemas.openxmlformats.org/officeDocument/2006/relationships/image" Target="../media/image11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7.png"/><Relationship Id="rId4" Type="http://schemas.openxmlformats.org/officeDocument/2006/relationships/image" Target="../media/image100.png"/><Relationship Id="rId5" Type="http://schemas.openxmlformats.org/officeDocument/2006/relationships/image" Target="../media/image11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9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Relationship Id="rId5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wiki.eclipse.org/EGit/User_Guide" TargetMode="External"/><Relationship Id="rId4" Type="http://schemas.openxmlformats.org/officeDocument/2006/relationships/image" Target="../media/image121.png"/><Relationship Id="rId5" Type="http://schemas.openxmlformats.org/officeDocument/2006/relationships/image" Target="../media/image12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netbeans.org/kb/docs/ide/git.html" TargetMode="External"/><Relationship Id="rId4" Type="http://schemas.openxmlformats.org/officeDocument/2006/relationships/image" Target="../media/image12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visualstudiogallery.msdn.microsoft.com/abafc7d6-dcaa-40f4-8a5e-d6724bdb980c" TargetMode="External"/><Relationship Id="rId4" Type="http://schemas.openxmlformats.org/officeDocument/2006/relationships/image" Target="../media/image125.png"/></Relationships>
</file>

<file path=ppt/slides/_rels/slide85.xml.rels><?xml version="1.0" encoding="UTF-8" standalone="yes"?><Relationships xmlns="http://schemas.openxmlformats.org/package/2006/relationships"><Relationship Id="rId10" Type="http://schemas.openxmlformats.org/officeDocument/2006/relationships/hyperlink" Target="http://www.vogella.com/tutorials/EclipseGit/article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www.youtube.com/watch?v=Y9XZQO1n_7c" TargetMode="External"/><Relationship Id="rId4" Type="http://schemas.openxmlformats.org/officeDocument/2006/relationships/hyperlink" Target="https://www.youtube.com/watch?v=U8GBXvdmHT4" TargetMode="External"/><Relationship Id="rId9" Type="http://schemas.openxmlformats.org/officeDocument/2006/relationships/hyperlink" Target="https://www.atlassian.com/git/tutorials/" TargetMode="External"/><Relationship Id="rId5" Type="http://schemas.openxmlformats.org/officeDocument/2006/relationships/hyperlink" Target="https://www.udacity.com/course/how-to-use-git-and-github--ud775" TargetMode="External"/><Relationship Id="rId6" Type="http://schemas.openxmlformats.org/officeDocument/2006/relationships/hyperlink" Target="https://confluence.atlassian.com/display/BITBUCKET/Bitbucket+101" TargetMode="External"/><Relationship Id="rId7" Type="http://schemas.openxmlformats.org/officeDocument/2006/relationships/hyperlink" Target="https://sourceforge.net/p/forge/documentation/Git/" TargetMode="External"/><Relationship Id="rId8" Type="http://schemas.openxmlformats.org/officeDocument/2006/relationships/hyperlink" Target="https://training.github.com/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mercurial.selenic.com/" TargetMode="External"/><Relationship Id="rId4" Type="http://schemas.openxmlformats.org/officeDocument/2006/relationships/hyperlink" Target="http://www.nongnu.org/cvs/" TargetMode="External"/><Relationship Id="rId5" Type="http://schemas.openxmlformats.org/officeDocument/2006/relationships/hyperlink" Target="http://www.nongnu.org/cvs/" TargetMode="External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989" y="4105150"/>
            <a:ext cx="1813896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111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type="ctrTitle"/>
          </p:nvPr>
        </p:nvSpPr>
        <p:spPr>
          <a:xfrm>
            <a:off x="683518" y="120359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r>
              <a:rPr b="0" baseline="0" i="0" lang="en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(Short Version)</a:t>
            </a:r>
          </a:p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b="1" baseline="0" i="0" lang="en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Carlos Diego N. Damasceno - https://github.com/damascenodiego/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" y="762000"/>
            <a:ext cx="86677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3715" y="3868005"/>
            <a:ext cx="850703" cy="10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450" y="3868005"/>
            <a:ext cx="1259997" cy="10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kernel</a:t>
            </a:r>
          </a:p>
          <a:p>
            <a:pPr indent="-285750" lvl="1" marL="74295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Linus Torvalds</a:t>
            </a:r>
          </a:p>
          <a:p>
            <a:pPr indent="-285750" lvl="1" marL="74295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 software project of fairly large scope</a:t>
            </a:r>
          </a:p>
          <a:p>
            <a:pPr indent="-285750" lvl="1" marL="74295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1991–2002: </a:t>
            </a: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Changes passed around as patches/archived files</a:t>
            </a:r>
          </a:p>
          <a:p>
            <a:pPr indent="-285750" lvl="1" marL="74295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2002: </a:t>
            </a: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Proprietary DVCS → BitKeeper</a:t>
            </a:r>
          </a:p>
          <a:p>
            <a:pPr indent="-285750" lvl="1" marL="74295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2005: </a:t>
            </a: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community and the BitKeeper company relationship </a:t>
            </a:r>
            <a:r>
              <a:rPr b="1" baseline="0" i="1" lang="en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broke down</a:t>
            </a:r>
          </a:p>
          <a:p>
            <a:pPr indent="-228600" lvl="2" marL="1143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Free-of-charge status was </a:t>
            </a:r>
            <a:r>
              <a:rPr b="1" baseline="0" i="1" lang="en" sz="16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revoked</a:t>
            </a: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 history)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5">
            <a:alphaModFix/>
          </a:blip>
          <a:srcRect b="0" l="0" r="0" t="14293"/>
          <a:stretch/>
        </p:blipFill>
        <p:spPr>
          <a:xfrm>
            <a:off x="7617034" y="1517891"/>
            <a:ext cx="747124" cy="981852"/>
          </a:xfrm>
          <a:prstGeom prst="snip2DiagRect">
            <a:avLst>
              <a:gd fmla="val 0" name="adj1"/>
              <a:gd fmla="val 11481" name="adj2"/>
            </a:avLst>
          </a:prstGeom>
          <a:solidFill>
            <a:srgbClr val="EEEEEE"/>
          </a:solidFill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VCS requirements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design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support for non-linear development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37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b="0" baseline="0" i="0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Thousands of parallel branches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distributed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Able to handle large projects efficiently 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37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b="0" baseline="0" i="0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Linux kernel</a:t>
            </a:r>
          </a:p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 history)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7299" y="1563637"/>
            <a:ext cx="786805" cy="93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4087" y="3990800"/>
            <a:ext cx="1224135" cy="789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8834" y="2723538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6155" y="2795321"/>
            <a:ext cx="1080000" cy="93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40352" y="3983594"/>
            <a:ext cx="1196964" cy="80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72948"/>
            <a:ext cx="8229600" cy="1877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 history)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428741"/>
            <a:ext cx="4199610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concepts</a:t>
            </a:r>
          </a:p>
          <a:p>
            <a:pPr indent="-2857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Snapshots</a:t>
            </a:r>
          </a:p>
          <a:p>
            <a:pPr indent="-2857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Integrity</a:t>
            </a:r>
          </a:p>
          <a:p>
            <a:pPr indent="-2857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 only adds data</a:t>
            </a:r>
          </a:p>
          <a:p>
            <a:pPr indent="-2857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three states</a:t>
            </a:r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(Basic concepts)</a:t>
            </a:r>
          </a:p>
        </p:txBody>
      </p:sp>
      <p:grpSp>
        <p:nvGrpSpPr>
          <p:cNvPr id="139" name="Shape 139"/>
          <p:cNvGrpSpPr/>
          <p:nvPr/>
        </p:nvGrpSpPr>
        <p:grpSpPr>
          <a:xfrm>
            <a:off x="4768028" y="2339688"/>
            <a:ext cx="3918771" cy="1814002"/>
            <a:chOff x="4688867" y="2283717"/>
            <a:chExt cx="3918771" cy="1814002"/>
          </a:xfrm>
        </p:grpSpPr>
        <p:sp>
          <p:nvSpPr>
            <p:cNvPr id="140" name="Shape 140"/>
            <p:cNvSpPr/>
            <p:nvPr/>
          </p:nvSpPr>
          <p:spPr>
            <a:xfrm>
              <a:off x="5038001" y="3882276"/>
              <a:ext cx="3301007" cy="215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erriweather"/>
                <a:buNone/>
              </a:pPr>
              <a:r>
                <a:rPr b="0" baseline="0" i="1" lang="en" sz="800" u="none" cap="none" strike="noStrik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Storing data as </a:t>
              </a:r>
              <a:r>
                <a:rPr b="0" baseline="0" i="1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snapshots of the project over time.</a:t>
              </a:r>
            </a:p>
          </p:txBody>
        </p:sp>
        <p:pic>
          <p:nvPicPr>
            <p:cNvPr id="141" name="Shape 1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88867" y="2283717"/>
              <a:ext cx="3918771" cy="16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Shape 142"/>
          <p:cNvGrpSpPr/>
          <p:nvPr/>
        </p:nvGrpSpPr>
        <p:grpSpPr>
          <a:xfrm>
            <a:off x="4656811" y="2230138"/>
            <a:ext cx="4100802" cy="2033104"/>
            <a:chOff x="394996" y="3264283"/>
            <a:chExt cx="4100802" cy="2033104"/>
          </a:xfrm>
        </p:grpSpPr>
        <p:pic>
          <p:nvPicPr>
            <p:cNvPr id="143" name="Shape 1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11961" y="3264283"/>
              <a:ext cx="1666875" cy="166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Shape 144"/>
            <p:cNvSpPr/>
            <p:nvPr/>
          </p:nvSpPr>
          <p:spPr>
            <a:xfrm>
              <a:off x="394996" y="4989610"/>
              <a:ext cx="41008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Ubuntu Mono"/>
                <a:buNone/>
              </a:pPr>
              <a:r>
                <a:rPr b="0" baseline="0" i="0" lang="en" sz="1400" u="none" cap="none" strike="noStrike">
                  <a:solidFill>
                    <a:srgbClr val="000000"/>
                  </a:solidFill>
                  <a:latin typeface="Ubuntu Mono"/>
                  <a:ea typeface="Ubuntu Mono"/>
                  <a:cs typeface="Ubuntu Mono"/>
                  <a:sym typeface="Ubuntu Mono"/>
                </a:rPr>
                <a:t>24b9da6552252987aa493b52f8696cd6d3b00373</a:t>
              </a:r>
            </a:p>
          </p:txBody>
        </p:sp>
      </p:grpSp>
      <p:pic>
        <p:nvPicPr>
          <p:cNvPr id="145" name="Shape 145"/>
          <p:cNvPicPr preferRelativeResize="0"/>
          <p:nvPr/>
        </p:nvPicPr>
        <p:blipFill rotWithShape="1">
          <a:blip r:embed="rId5">
            <a:alphaModFix/>
          </a:blip>
          <a:srcRect b="49327" l="0" r="0" t="10419"/>
          <a:stretch/>
        </p:blipFill>
        <p:spPr>
          <a:xfrm>
            <a:off x="5232475" y="2450461"/>
            <a:ext cx="2949473" cy="11230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Shape 146"/>
          <p:cNvGrpSpPr/>
          <p:nvPr/>
        </p:nvGrpSpPr>
        <p:grpSpPr>
          <a:xfrm>
            <a:off x="4481665" y="2006471"/>
            <a:ext cx="4572000" cy="2286433"/>
            <a:chOff x="848304" y="3090950"/>
            <a:chExt cx="4572000" cy="2286433"/>
          </a:xfrm>
        </p:grpSpPr>
        <p:pic>
          <p:nvPicPr>
            <p:cNvPr id="147" name="Shape 1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87950" y="3090950"/>
              <a:ext cx="3492711" cy="1999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Shape 148"/>
            <p:cNvSpPr/>
            <p:nvPr/>
          </p:nvSpPr>
          <p:spPr>
            <a:xfrm>
              <a:off x="848304" y="5146551"/>
              <a:ext cx="4572000" cy="2308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Merriweather"/>
                <a:buNone/>
              </a:pPr>
              <a:r>
                <a:rPr b="0" baseline="0" i="1" lang="en" sz="900" u="none" cap="none" strike="noStrik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The three stages: Working directory, staging area, and Git directory.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20675" lvl="0" marL="342900" marR="0" rtl="0"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operations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Rename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Revert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</a:t>
            </a:r>
          </a:p>
          <a:p>
            <a:pPr indent="-450850" lvl="1" marL="914400" marR="0" rtl="0" algn="l">
              <a:lnSpc>
                <a:spcPct val="8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</a:t>
            </a:r>
          </a:p>
        </p:txBody>
      </p:sp>
      <p:pic>
        <p:nvPicPr>
          <p:cNvPr id="154" name="Shape 15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112" y="1428741"/>
            <a:ext cx="2075756" cy="31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(Basic concepts)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0112" y="1428741"/>
            <a:ext cx="2075757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0112" y="1428741"/>
            <a:ext cx="2075757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0112" y="1428741"/>
            <a:ext cx="2075756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0112" y="1428741"/>
            <a:ext cx="2075757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80112" y="1428741"/>
            <a:ext cx="2075757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0112" y="1428741"/>
            <a:ext cx="2075757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112" y="1428741"/>
            <a:ext cx="2075757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80112" y="1428741"/>
            <a:ext cx="2075757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55485" y="1428741"/>
            <a:ext cx="1944587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02183" y="1428741"/>
            <a:ext cx="1689331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80112" y="1428741"/>
            <a:ext cx="2075757" cy="31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580112" y="1428741"/>
            <a:ext cx="2075757" cy="31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0" y="4897296"/>
            <a:ext cx="914396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Eric Sink. 2011. Version Control by Example (1st ed.). PYOW Sports Marketing.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- </a:t>
            </a:r>
            <a:r>
              <a:rPr b="0" baseline="0" i="0" lang="en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http://git-scm.com/download</a:t>
            </a:r>
          </a:p>
          <a:p>
            <a:pPr indent="-342900" lvl="0" marL="342900" marR="0" rtl="0" algn="l">
              <a:lnSpc>
                <a:spcPct val="15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- Package management tool (Ubu</a:t>
            </a: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ntu</a:t>
            </a: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~ apt-get install </a:t>
            </a: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(Installing git)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4464" y="2731753"/>
            <a:ext cx="1862336" cy="186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685800" y="130075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r>
              <a:rPr b="0" baseline="0" i="0" lang="en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(Short Version)</a:t>
            </a:r>
          </a:p>
        </p:txBody>
      </p:sp>
      <p:sp>
        <p:nvSpPr>
          <p:cNvPr id="181" name="Shape 181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b="1" baseline="0" i="0" lang="en" sz="3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help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help </a:t>
            </a:r>
            <a:r>
              <a:rPr b="0" baseline="0" i="1" lang="en" sz="1800" u="none" cap="none" strike="noStrike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rPr>
              <a:t>&lt;parameter&gt;</a:t>
            </a:r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Help</a:t>
            </a:r>
          </a:p>
        </p:txBody>
      </p:sp>
      <p:pic>
        <p:nvPicPr>
          <p:cNvPr id="188" name="Shape 18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7494" y="1428750"/>
            <a:ext cx="3820011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202325" y="1428750"/>
            <a:ext cx="4293600" cy="316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config -l</a:t>
            </a:r>
          </a:p>
          <a:p>
            <a:pPr indent="0" lvl="0" marL="0" marR="0" rtl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config --global</a:t>
            </a:r>
            <a:r>
              <a:rPr b="0" baseline="0" i="1" lang="en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&lt;variable&gt; &lt;parameter&gt;</a:t>
            </a:r>
          </a:p>
        </p:txBody>
      </p:sp>
      <p:sp>
        <p:nvSpPr>
          <p:cNvPr id="194" name="Shape 19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Configure</a:t>
            </a:r>
          </a:p>
        </p:txBody>
      </p:sp>
      <p:pic>
        <p:nvPicPr>
          <p:cNvPr id="195" name="Shape 19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546973"/>
            <a:ext cx="4038599" cy="2929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017" y="1544508"/>
            <a:ext cx="2209098" cy="29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1214" y="1544508"/>
            <a:ext cx="2221728" cy="29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</a:p>
        </p:txBody>
      </p:sp>
      <p:sp>
        <p:nvSpPr>
          <p:cNvPr id="37" name="Shape 37"/>
          <p:cNvSpPr/>
          <p:nvPr/>
        </p:nvSpPr>
        <p:spPr>
          <a:xfrm>
            <a:off x="395536" y="4604523"/>
            <a:ext cx="3840062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Scott Chacon and Ben Straub. 2014. </a:t>
            </a:r>
            <a:r>
              <a:rPr b="0" baseline="0" i="1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 Git</a:t>
            </a:r>
            <a:r>
              <a:rPr b="0" baseline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(2nd ed.). Apress, Berkely, CA, USA. </a:t>
            </a:r>
          </a:p>
        </p:txBody>
      </p:sp>
      <p:sp>
        <p:nvSpPr>
          <p:cNvPr id="38" name="Shape 38"/>
          <p:cNvSpPr/>
          <p:nvPr/>
        </p:nvSpPr>
        <p:spPr>
          <a:xfrm>
            <a:off x="4751757" y="4604523"/>
            <a:ext cx="342064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Eric Sink. 2011. </a:t>
            </a:r>
            <a:r>
              <a:rPr b="0" baseline="0" i="1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Control by Example</a:t>
            </a:r>
            <a:r>
              <a:rPr b="0" baseline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(1st ed.). PYOW Sports Marketing. 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457200" y="205978"/>
            <a:ext cx="8229600" cy="1151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#01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457200" y="1428741"/>
            <a:ext cx="8229600" cy="3165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Create an empty folder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Create a C project using Dev Cpp in the empty folder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Create an </a:t>
            </a:r>
            <a:r>
              <a:rPr lang="en" sz="2400">
                <a:solidFill>
                  <a:schemeClr val="dk1"/>
                </a:solidFill>
              </a:rPr>
              <a:t>C </a:t>
            </a:r>
            <a:r>
              <a:rPr lang="en" sz="2400"/>
              <a:t>program which returns zero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6872" y="1428750"/>
            <a:ext cx="3570255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#01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#01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242" y="1558787"/>
            <a:ext cx="4837499" cy="31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5642" y="1558787"/>
            <a:ext cx="4832700" cy="31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9992" y="1558787"/>
            <a:ext cx="6023999" cy="31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49342" y="1558787"/>
            <a:ext cx="4845300" cy="31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1992" y="2272787"/>
            <a:ext cx="2339999" cy="17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8">
            <a:alphaModFix/>
          </a:blip>
          <a:srcRect b="34599" l="8628" r="22418" t="12200"/>
          <a:stretch/>
        </p:blipFill>
        <p:spPr>
          <a:xfrm>
            <a:off x="2455342" y="2069087"/>
            <a:ext cx="4233300" cy="21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init</a:t>
            </a:r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Initiate a Git Repository</a:t>
            </a:r>
          </a:p>
        </p:txBody>
      </p:sp>
      <p:pic>
        <p:nvPicPr>
          <p:cNvPr id="225" name="Shape 22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839278"/>
            <a:ext cx="4038599" cy="23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Status of a Git Repository</a:t>
            </a:r>
          </a:p>
        </p:txBody>
      </p:sp>
      <p:pic>
        <p:nvPicPr>
          <p:cNvPr id="232" name="Shape 23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839278"/>
            <a:ext cx="4038599" cy="23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7910" y="1428750"/>
            <a:ext cx="5528177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three stages at Git</a:t>
            </a:r>
          </a:p>
        </p:txBody>
      </p:sp>
      <p:sp>
        <p:nvSpPr>
          <p:cNvPr id="239" name="Shape 239"/>
          <p:cNvSpPr/>
          <p:nvPr/>
        </p:nvSpPr>
        <p:spPr>
          <a:xfrm>
            <a:off x="2286000" y="4665671"/>
            <a:ext cx="4572000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Merriweather"/>
              <a:buNone/>
            </a:pPr>
            <a:r>
              <a:rPr b="0" baseline="0" i="1" lang="en" sz="1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The three stages: Working directory, staging area, and Git directory.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0350" y="1428750"/>
            <a:ext cx="3583298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Ignore files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Ignore files</a:t>
            </a:r>
          </a:p>
        </p:txBody>
      </p:sp>
      <p:pic>
        <p:nvPicPr>
          <p:cNvPr id="251" name="Shape 2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290" y="1428750"/>
            <a:ext cx="4845419" cy="3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3848" y="2067693"/>
            <a:ext cx="2880299" cy="21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Ignore files</a:t>
            </a:r>
          </a:p>
        </p:txBody>
      </p:sp>
      <p:pic>
        <p:nvPicPr>
          <p:cNvPr id="258" name="Shape 2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502" y="1428750"/>
            <a:ext cx="5452993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add &lt;filenames&gt;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files in a Git Repository</a:t>
            </a:r>
          </a:p>
        </p:txBody>
      </p:sp>
      <p:pic>
        <p:nvPicPr>
          <p:cNvPr id="265" name="Shape 26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839278"/>
            <a:ext cx="4038599" cy="23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14350" lvl="0" marL="514350" marR="0" rtl="0"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97500"/>
              <a:buFont typeface="Calibri"/>
              <a:buAutoNum type="arabicPeriod"/>
            </a:pPr>
            <a:r>
              <a:rPr b="0" baseline="0" i="0" lang="en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 Systems (VCS)</a:t>
            </a:r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</a:t>
            </a:r>
            <a:r>
              <a:rPr b="0" baseline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VCS</a:t>
            </a:r>
          </a:p>
          <a:p>
            <a:pPr indent="-514350" lvl="0" marL="514350" marR="0" rtl="0" algn="l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ct val="97500"/>
              <a:buFont typeface="Calibri"/>
              <a:buAutoNum type="arabicPeriod"/>
            </a:pPr>
            <a:r>
              <a:rPr b="0" baseline="0" i="0" lang="en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Crash Course on </a:t>
            </a:r>
            <a:r>
              <a:rPr b="1" baseline="0" i="0" lang="en" sz="195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Git</a:t>
            </a:r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history</a:t>
            </a:r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concepts</a:t>
            </a:r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Installing git</a:t>
            </a:r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</a:p>
          <a:p>
            <a:pPr indent="-520700" lvl="1" marL="9144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baseline="0" i="0" lang="en" sz="17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GitHub</a:t>
            </a:r>
            <a:r>
              <a:rPr b="0" baseline="0" i="0" lang="en" sz="17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baseline="0" i="0" lang="en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</a:t>
            </a:r>
          </a:p>
          <a:p>
            <a:pPr indent="-514350" lvl="0" marL="514350" marR="0" rtl="0" algn="l">
              <a:lnSpc>
                <a:spcPct val="80000"/>
              </a:lnSpc>
              <a:spcBef>
                <a:spcPts val="390"/>
              </a:spcBef>
              <a:buClr>
                <a:schemeClr val="dk1"/>
              </a:buClr>
              <a:buSzPct val="97500"/>
              <a:buFont typeface="Calibri"/>
              <a:buAutoNum type="arabicPeriod"/>
            </a:pPr>
            <a:r>
              <a:rPr b="0" baseline="0" i="0" lang="en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References++</a:t>
            </a:r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grpSp>
        <p:nvGrpSpPr>
          <p:cNvPr id="45" name="Shape 45"/>
          <p:cNvGrpSpPr/>
          <p:nvPr/>
        </p:nvGrpSpPr>
        <p:grpSpPr>
          <a:xfrm>
            <a:off x="5811971" y="2381984"/>
            <a:ext cx="2288300" cy="1622337"/>
            <a:chOff x="5859996" y="3021534"/>
            <a:chExt cx="2288300" cy="1622337"/>
          </a:xfrm>
        </p:grpSpPr>
        <p:pic>
          <p:nvPicPr>
            <p:cNvPr id="46" name="Shape 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5235" y="3021534"/>
              <a:ext cx="933061" cy="775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05764" y="3891862"/>
              <a:ext cx="752002" cy="752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Shape 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70046" y="4017196"/>
              <a:ext cx="1253336" cy="50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Shape 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59996" y="3143458"/>
              <a:ext cx="1273438" cy="5317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commit –m ‘&lt;message&gt;’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files in a Git Repository</a:t>
            </a:r>
          </a:p>
        </p:txBody>
      </p:sp>
      <p:pic>
        <p:nvPicPr>
          <p:cNvPr id="272" name="Shape 27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839278"/>
            <a:ext cx="4038599" cy="23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19034" l="0" r="0" t="0"/>
          <a:stretch/>
        </p:blipFill>
        <p:spPr>
          <a:xfrm>
            <a:off x="3373375" y="1733271"/>
            <a:ext cx="1197138" cy="295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4">
            <a:alphaModFix/>
          </a:blip>
          <a:srcRect b="17177" l="0" r="0" t="0"/>
          <a:stretch/>
        </p:blipFill>
        <p:spPr>
          <a:xfrm>
            <a:off x="3373375" y="1683362"/>
            <a:ext cx="2532150" cy="305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type="title"/>
          </p:nvPr>
        </p:nvSpPr>
        <p:spPr>
          <a:xfrm>
            <a:off x="457200" y="205978"/>
            <a:ext cx="8229600" cy="1151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Commit files in a Git Repository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57200" y="205978"/>
            <a:ext cx="8229600" cy="1151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#02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457200" y="1428741"/>
            <a:ext cx="8229600" cy="3165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400"/>
              <a:t>Create two version of your c program 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  <a:buAutoNum type="alphaLcPeriod"/>
            </a:pPr>
            <a:r>
              <a:rPr lang="en" sz="2400"/>
              <a:t>One prints </a:t>
            </a:r>
            <a:r>
              <a:rPr i="1" lang="en" sz="2400"/>
              <a:t>“Hello World”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  <a:buAutoNum type="alphaLcPeriod"/>
            </a:pPr>
            <a:r>
              <a:rPr lang="en" sz="2400"/>
              <a:t>Another prints </a:t>
            </a:r>
            <a:r>
              <a:rPr i="1" lang="en" sz="2400"/>
              <a:t>“</a:t>
            </a:r>
            <a:r>
              <a:rPr i="1" lang="en" sz="2400">
                <a:solidFill>
                  <a:schemeClr val="dk1"/>
                </a:solidFill>
              </a:rPr>
              <a:t>Hello”</a:t>
            </a:r>
            <a:r>
              <a:rPr lang="en" sz="2400">
                <a:solidFill>
                  <a:schemeClr val="dk1"/>
                </a:solidFill>
              </a:rPr>
              <a:t> and your name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#02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290" y="1428749"/>
            <a:ext cx="4845419" cy="3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290" y="1428750"/>
            <a:ext cx="4845419" cy="3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3808" y="1966581"/>
            <a:ext cx="3600000" cy="208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43808" y="1966582"/>
            <a:ext cx="3600000" cy="208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branch &lt;branch name&gt;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branch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&lt;branch name&gt;</a:t>
            </a:r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and checkout branches</a:t>
            </a:r>
          </a:p>
        </p:txBody>
      </p:sp>
      <p:pic>
        <p:nvPicPr>
          <p:cNvPr id="301" name="Shape 30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023" y="1839278"/>
            <a:ext cx="4038599" cy="234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and checkout branches</a:t>
            </a:r>
          </a:p>
        </p:txBody>
      </p:sp>
      <p:pic>
        <p:nvPicPr>
          <p:cNvPr id="307" name="Shape 30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502" y="1428750"/>
            <a:ext cx="5452993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and checkout branches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127" y="2067694"/>
            <a:ext cx="3147368" cy="158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7127" y="2067694"/>
            <a:ext cx="3147368" cy="255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9911" y="2067693"/>
            <a:ext cx="4224174" cy="255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57200" y="205978"/>
            <a:ext cx="8229600" cy="1151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#03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457200" y="1428750"/>
            <a:ext cx="8383199" cy="3165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200"/>
              <a:t>Comment your c program</a:t>
            </a:r>
          </a:p>
          <a:p>
            <a:pPr indent="-368300" lvl="0" marL="457200" rtl="0">
              <a:lnSpc>
                <a:spcPct val="20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2200"/>
              <a:t>Merge the commented and the version which prints your name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#03</a:t>
            </a:r>
          </a:p>
        </p:txBody>
      </p:sp>
      <p:pic>
        <p:nvPicPr>
          <p:cNvPr id="327" name="Shape 3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502" y="1428750"/>
            <a:ext cx="5452993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#03</a:t>
            </a:r>
          </a:p>
        </p:txBody>
      </p:sp>
      <p:pic>
        <p:nvPicPr>
          <p:cNvPr id="333" name="Shape 3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290" y="1428750"/>
            <a:ext cx="4845419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DE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684" y="51750"/>
            <a:ext cx="3780001" cy="50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4">
            <a:alphaModFix/>
          </a:blip>
          <a:srcRect b="10005" l="0" r="0" t="10006"/>
          <a:stretch/>
        </p:blipFill>
        <p:spPr>
          <a:xfrm>
            <a:off x="4377369" y="51750"/>
            <a:ext cx="4467946" cy="50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#03</a:t>
            </a:r>
          </a:p>
        </p:txBody>
      </p:sp>
      <p:pic>
        <p:nvPicPr>
          <p:cNvPr id="339" name="Shape 3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502" y="1428750"/>
            <a:ext cx="5452993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</a:p>
        </p:txBody>
      </p:sp>
      <p:sp>
        <p:nvSpPr>
          <p:cNvPr id="345" name="Shape 345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0" l="36501" r="0" t="0"/>
          <a:stretch/>
        </p:blipFill>
        <p:spPr>
          <a:xfrm>
            <a:off x="1331640" y="3882714"/>
            <a:ext cx="2180714" cy="53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4228" y="3795885"/>
            <a:ext cx="1236487" cy="123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200" y="1755763"/>
            <a:ext cx="4038599" cy="251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</a:p>
        </p:txBody>
      </p:sp>
      <p:pic>
        <p:nvPicPr>
          <p:cNvPr id="354" name="Shape 3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711" y="1563637"/>
            <a:ext cx="5090324" cy="3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711" y="1563637"/>
            <a:ext cx="5090324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merge &lt;branch name&gt;</a:t>
            </a:r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Merging branches</a:t>
            </a:r>
          </a:p>
        </p:txBody>
      </p:sp>
      <p:pic>
        <p:nvPicPr>
          <p:cNvPr id="362" name="Shape 36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755763"/>
            <a:ext cx="4038599" cy="251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Merging branches</a:t>
            </a: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767" y="1563637"/>
            <a:ext cx="3926015" cy="338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Merging branches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5" y="1851669"/>
            <a:ext cx="5184575" cy="275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</a:p>
          <a:p>
            <a:pPr indent="0" lvl="0" marL="0" marR="0" rtl="0" algn="ctr">
              <a:spcBef>
                <a:spcPts val="60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 –oneline --graph</a:t>
            </a:r>
          </a:p>
        </p:txBody>
      </p:sp>
      <p:sp>
        <p:nvSpPr>
          <p:cNvPr id="380" name="Shape 380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Merging branches</a:t>
            </a:r>
          </a:p>
        </p:txBody>
      </p:sp>
      <p:pic>
        <p:nvPicPr>
          <p:cNvPr id="381" name="Shape 38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588730"/>
            <a:ext cx="4038599" cy="284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290" y="1428750"/>
            <a:ext cx="4845419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Fixing conflicts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Fixing conflicts</a:t>
            </a:r>
          </a:p>
        </p:txBody>
      </p:sp>
      <p:pic>
        <p:nvPicPr>
          <p:cNvPr id="393" name="Shape 39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290" y="1428750"/>
            <a:ext cx="4845419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Fixing conflicts</a:t>
            </a:r>
          </a:p>
        </p:txBody>
      </p:sp>
      <p:pic>
        <p:nvPicPr>
          <p:cNvPr id="399" name="Shape 3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6838" y="1428750"/>
            <a:ext cx="5090324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22" y="2729440"/>
            <a:ext cx="2540922" cy="105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4">
            <a:alphaModFix/>
          </a:blip>
          <a:srcRect b="4998" l="0" r="0" t="15000"/>
          <a:stretch/>
        </p:blipFill>
        <p:spPr>
          <a:xfrm>
            <a:off x="3876146" y="2478885"/>
            <a:ext cx="1190619" cy="14287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Shape 63"/>
          <p:cNvGrpSpPr/>
          <p:nvPr/>
        </p:nvGrpSpPr>
        <p:grpSpPr>
          <a:xfrm>
            <a:off x="5990094" y="1885948"/>
            <a:ext cx="1950156" cy="2614627"/>
            <a:chOff x="6357950" y="2000246"/>
            <a:chExt cx="1950156" cy="2614627"/>
          </a:xfrm>
        </p:grpSpPr>
        <p:pic>
          <p:nvPicPr>
            <p:cNvPr id="64" name="Shape 64"/>
            <p:cNvPicPr preferRelativeResize="0"/>
            <p:nvPr/>
          </p:nvPicPr>
          <p:blipFill rotWithShape="1">
            <a:blip r:embed="rId5">
              <a:alphaModFix/>
            </a:blip>
            <a:srcRect b="6248" l="56382" r="0" t="1136"/>
            <a:stretch/>
          </p:blipFill>
          <p:spPr>
            <a:xfrm>
              <a:off x="6500826" y="3000377"/>
              <a:ext cx="1647488" cy="1614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Shape 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57950" y="2000246"/>
              <a:ext cx="1950156" cy="862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" name="Shape 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71669" y="1428741"/>
            <a:ext cx="4857784" cy="365305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Fixing conflicts</a:t>
            </a:r>
          </a:p>
        </p:txBody>
      </p:sp>
      <p:pic>
        <p:nvPicPr>
          <p:cNvPr id="405" name="Shape 40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6838" y="1428750"/>
            <a:ext cx="5090324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</a:t>
            </a:r>
          </a:p>
          <a:p>
            <a:pPr indent="0" lvl="0" marL="0" marR="0" rtl="0" algn="ctr">
              <a:spcBef>
                <a:spcPts val="60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 –oneline --graph</a:t>
            </a:r>
          </a:p>
        </p:txBody>
      </p:sp>
      <p:sp>
        <p:nvSpPr>
          <p:cNvPr id="411" name="Shape 41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Fixing conflicts</a:t>
            </a:r>
          </a:p>
        </p:txBody>
      </p:sp>
      <p:pic>
        <p:nvPicPr>
          <p:cNvPr id="412" name="Shape 41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588730"/>
            <a:ext cx="4038599" cy="284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0" baseline="0" i="1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diff</a:t>
            </a:r>
          </a:p>
        </p:txBody>
      </p:sp>
      <p:sp>
        <p:nvSpPr>
          <p:cNvPr id="418" name="Shape 418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Checking the difference of commits</a:t>
            </a:r>
          </a:p>
        </p:txBody>
      </p:sp>
      <p:pic>
        <p:nvPicPr>
          <p:cNvPr id="419" name="Shape 4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672247"/>
            <a:ext cx="4038599" cy="267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672247"/>
            <a:ext cx="4038599" cy="267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284" y="1430534"/>
            <a:ext cx="5771428" cy="316190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</a:p>
        </p:txBody>
      </p:sp>
      <p:sp>
        <p:nvSpPr>
          <p:cNvPr id="427" name="Shape 427"/>
          <p:cNvSpPr/>
          <p:nvPr/>
        </p:nvSpPr>
        <p:spPr>
          <a:xfrm>
            <a:off x="3923928" y="2187286"/>
            <a:ext cx="936103" cy="504056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4103946" y="3473905"/>
            <a:ext cx="1620181" cy="576064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3374342" y="2662767"/>
            <a:ext cx="684075" cy="576064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3887921" y="2439315"/>
            <a:ext cx="1116125" cy="576064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3906555" y="2676008"/>
            <a:ext cx="521430" cy="576064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2294430" y="2361496"/>
            <a:ext cx="1845521" cy="576064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4716016" y="2193098"/>
            <a:ext cx="594695" cy="576064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4860032" y="2537801"/>
            <a:ext cx="1146633" cy="72008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3067886" y="2950800"/>
            <a:ext cx="2296201" cy="716762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2910317" y="3760878"/>
            <a:ext cx="2453769" cy="716762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3345812" y="1779661"/>
            <a:ext cx="2234299" cy="716762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Remote</a:t>
            </a:r>
          </a:p>
        </p:txBody>
      </p:sp>
      <p:pic>
        <p:nvPicPr>
          <p:cNvPr id="443" name="Shape 4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6" y="1717319"/>
            <a:ext cx="4896546" cy="258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ctrTitle"/>
          </p:nvPr>
        </p:nvSpPr>
        <p:spPr>
          <a:xfrm>
            <a:off x="685800" y="130075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r>
              <a:rPr b="0" baseline="0" i="0" lang="en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(Short Version)</a:t>
            </a:r>
          </a:p>
        </p:txBody>
      </p:sp>
      <p:sp>
        <p:nvSpPr>
          <p:cNvPr id="449" name="Shape 449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b="1" baseline="0" i="0" lang="en" sz="3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GitHub 101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</a:p>
          <a:p>
            <a:pPr indent="-3429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coding</a:t>
            </a:r>
          </a:p>
          <a:p>
            <a:pPr indent="-3429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source</a:t>
            </a:r>
          </a:p>
          <a:p>
            <a:pPr indent="-3429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9.3M</a:t>
            </a: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people collaborating</a:t>
            </a:r>
          </a:p>
          <a:p>
            <a:pPr indent="-3429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21.9M</a:t>
            </a: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repositories</a:t>
            </a:r>
          </a:p>
        </p:txBody>
      </p:sp>
      <p:pic>
        <p:nvPicPr>
          <p:cNvPr id="455" name="Shape 45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665286"/>
            <a:ext cx="4038599" cy="26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</a:p>
        </p:txBody>
      </p:sp>
      <p:sp>
        <p:nvSpPr>
          <p:cNvPr id="457" name="Shape 457"/>
          <p:cNvSpPr/>
          <p:nvPr/>
        </p:nvSpPr>
        <p:spPr>
          <a:xfrm>
            <a:off x="5869042" y="4511782"/>
            <a:ext cx="15969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</a:t>
            </a: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5321" y="3901273"/>
            <a:ext cx="549002" cy="70676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/>
          <p:nvPr/>
        </p:nvSpPr>
        <p:spPr>
          <a:xfrm>
            <a:off x="2279651" y="4634460"/>
            <a:ext cx="22203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baseline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Ruby on Rails:</a:t>
            </a:r>
            <a:r>
              <a:rPr b="0" baseline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Popular Web framework based on Ruby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6">
            <a:alphaModFix/>
          </a:blip>
          <a:srcRect b="50086" l="34429" r="0" t="0"/>
          <a:stretch/>
        </p:blipFill>
        <p:spPr>
          <a:xfrm>
            <a:off x="566989" y="3867894"/>
            <a:ext cx="1633246" cy="73398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/>
          <p:nvPr/>
        </p:nvSpPr>
        <p:spPr>
          <a:xfrm>
            <a:off x="566989" y="4639423"/>
            <a:ext cx="16332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baseline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D3</a:t>
            </a:r>
            <a:r>
              <a:rPr b="0" baseline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JavaScript virtualization library for SVG and HTML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457200" y="1779661"/>
            <a:ext cx="822960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6876256" y="2368500"/>
            <a:ext cx="165618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baseline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← Username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baseline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← Email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ymbol"/>
              <a:buChar char="←"/>
            </a:pPr>
            <a:r>
              <a:rPr b="1" baseline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</a:p>
          <a:p>
            <a:pPr indent="-2095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ymbol"/>
              <a:buNone/>
            </a:pPr>
            <a:r>
              <a:t/>
            </a:r>
            <a:endParaRPr b="1" baseline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Noto Symbol"/>
              <a:buChar char="←"/>
            </a:pPr>
            <a:r>
              <a:rPr b="1" baseline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here!</a:t>
            </a:r>
          </a:p>
        </p:txBody>
      </p:sp>
      <p:sp>
        <p:nvSpPr>
          <p:cNvPr id="468" name="Shape 468"/>
          <p:cNvSpPr/>
          <p:nvPr/>
        </p:nvSpPr>
        <p:spPr>
          <a:xfrm>
            <a:off x="457200" y="4443957"/>
            <a:ext cx="822960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baseline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</a:t>
            </a:r>
          </a:p>
        </p:txBody>
      </p:sp>
      <p:sp>
        <p:nvSpPr>
          <p:cNvPr id="469" name="Shape 469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up for GitHub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229" y="1420166"/>
            <a:ext cx="8229600" cy="374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up for GitHub</a:t>
            </a:r>
          </a:p>
        </p:txBody>
      </p:sp>
      <p:sp>
        <p:nvSpPr>
          <p:cNvPr id="476" name="Shape 476"/>
          <p:cNvSpPr/>
          <p:nvPr/>
        </p:nvSpPr>
        <p:spPr>
          <a:xfrm rot="8156682">
            <a:off x="4919425" y="4618695"/>
            <a:ext cx="288031" cy="3227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34599" l="0" r="0" t="8000"/>
          <a:stretch/>
        </p:blipFill>
        <p:spPr>
          <a:xfrm>
            <a:off x="2263846" y="1506437"/>
            <a:ext cx="4964090" cy="348027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/>
          <p:nvPr/>
        </p:nvSpPr>
        <p:spPr>
          <a:xfrm rot="-8602805">
            <a:off x="6893494" y="1579628"/>
            <a:ext cx="288031" cy="3227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/>
          <p:nvPr/>
        </p:nvSpPr>
        <p:spPr>
          <a:xfrm rot="-8602805">
            <a:off x="3487700" y="1574396"/>
            <a:ext cx="288031" cy="3227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0721" y="4604851"/>
            <a:ext cx="270081" cy="43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04800" lvl="0" marL="342900" marR="0" rtl="0"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Configuration Management (SCM)</a:t>
            </a:r>
          </a:p>
          <a:p>
            <a:pPr indent="-269875" lvl="1" marL="742950" marR="0" rtl="0" algn="l">
              <a:lnSpc>
                <a:spcPct val="80000"/>
              </a:lnSpc>
              <a:spcBef>
                <a:spcPts val="41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Umbrella activity [Pressman, 2010]</a:t>
            </a:r>
          </a:p>
          <a:p>
            <a:pPr indent="-234950" lvl="2" marL="11430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“The art of </a:t>
            </a:r>
            <a:r>
              <a:rPr b="1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</a:t>
            </a:r>
            <a:r>
              <a:rPr b="0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organizing</a:t>
            </a:r>
            <a:r>
              <a:rPr b="0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b="1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controlling modifications </a:t>
            </a:r>
            <a:r>
              <a:rPr b="0" baseline="0" i="1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software being developed”</a:t>
            </a:r>
          </a:p>
          <a:p>
            <a:pPr indent="-269875" lvl="1" marL="742950" marR="0" rtl="0" algn="l">
              <a:lnSpc>
                <a:spcPct val="80000"/>
              </a:lnSpc>
              <a:spcBef>
                <a:spcPts val="41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</a:p>
          <a:p>
            <a:pPr indent="-463550" lvl="2" marL="13716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</a:t>
            </a:r>
          </a:p>
          <a:p>
            <a:pPr indent="-463550" lvl="2" marL="13716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  <a:p>
            <a:pPr indent="-463550" lvl="2" marL="13716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Control</a:t>
            </a:r>
          </a:p>
          <a:p>
            <a:pPr indent="-463550" lvl="2" marL="13716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Configuration auditing</a:t>
            </a:r>
          </a:p>
          <a:p>
            <a:pPr indent="-463550" lvl="2" marL="13716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0" baseline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</a:t>
            </a:r>
          </a:p>
          <a:p>
            <a:pPr indent="-349250" lvl="2" marL="1371600" marR="0" rtl="0" algn="l">
              <a:lnSpc>
                <a:spcPct val="80000"/>
              </a:lnSpc>
              <a:spcBef>
                <a:spcPts val="34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</a:p>
        </p:txBody>
      </p:sp>
      <p:sp>
        <p:nvSpPr>
          <p:cNvPr id="73" name="Shape 73"/>
          <p:cNvSpPr/>
          <p:nvPr/>
        </p:nvSpPr>
        <p:spPr>
          <a:xfrm>
            <a:off x="63" y="4889601"/>
            <a:ext cx="914396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Pressman, R. S. Software engineering: A practitioner’s approach. 5th ed. McGraw-Hill Higher Education, 2001.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Shape 4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4115" y="1565300"/>
            <a:ext cx="5135770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/>
          <p:nvPr/>
        </p:nvSpPr>
        <p:spPr>
          <a:xfrm rot="8924741">
            <a:off x="4994862" y="1830965"/>
            <a:ext cx="288032" cy="3227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/>
          <p:nvPr/>
        </p:nvSpPr>
        <p:spPr>
          <a:xfrm flipH="1">
            <a:off x="3491880" y="3939901"/>
            <a:ext cx="288032" cy="3227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411759" y="2410384"/>
            <a:ext cx="288032" cy="3227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Shape 49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a repository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hape 4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88" y="1428750"/>
            <a:ext cx="4267223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your repository</a:t>
            </a:r>
          </a:p>
        </p:txBody>
      </p:sp>
      <p:sp>
        <p:nvSpPr>
          <p:cNvPr id="501" name="Shape 501"/>
          <p:cNvSpPr/>
          <p:nvPr/>
        </p:nvSpPr>
        <p:spPr>
          <a:xfrm flipH="1">
            <a:off x="5754687" y="2114150"/>
            <a:ext cx="647503" cy="3227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n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baseline="0" i="1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remote add</a:t>
            </a:r>
            <a:r>
              <a:rPr b="1" baseline="0" i="1" lang="en" sz="1400" u="none" cap="none" strike="noStrike">
                <a:solidFill>
                  <a:srgbClr val="949494"/>
                </a:solidFill>
                <a:latin typeface="Calibri"/>
                <a:ea typeface="Calibri"/>
                <a:cs typeface="Calibri"/>
                <a:sym typeface="Calibri"/>
              </a:rPr>
              <a:t> &lt;repository name&gt; &lt;url&gt;</a:t>
            </a:r>
          </a:p>
          <a:p>
            <a:pPr indent="0" lvl="0" marL="0" marR="0" rtl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b="1" baseline="0" i="1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baseline="0" i="1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push -u</a:t>
            </a:r>
            <a:r>
              <a:rPr b="1" baseline="0" i="1" lang="en" sz="1400" u="none" cap="none" strike="noStrike">
                <a:solidFill>
                  <a:srgbClr val="949494"/>
                </a:solidFill>
                <a:latin typeface="Calibri"/>
                <a:ea typeface="Calibri"/>
                <a:cs typeface="Calibri"/>
                <a:sym typeface="Calibri"/>
              </a:rPr>
              <a:t> &lt;repository name&gt; &lt;branch name&gt;</a:t>
            </a:r>
          </a:p>
        </p:txBody>
      </p:sp>
      <p:sp>
        <p:nvSpPr>
          <p:cNvPr id="507" name="Shape 507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your repository</a:t>
            </a:r>
          </a:p>
        </p:txBody>
      </p:sp>
      <p:sp>
        <p:nvSpPr>
          <p:cNvPr id="508" name="Shape 508"/>
          <p:cNvSpPr/>
          <p:nvPr/>
        </p:nvSpPr>
        <p:spPr>
          <a:xfrm>
            <a:off x="323528" y="1812331"/>
            <a:ext cx="3839517" cy="28803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9999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9494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ct val="25000"/>
              <a:buFont typeface="Arial"/>
              <a:buNone/>
            </a:pPr>
            <a:r>
              <a:rPr b="1" baseline="0" i="1" lang="en" sz="11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https://github.com/&lt;YOUR USERNAME&gt;/helloGit.git</a:t>
            </a:r>
          </a:p>
        </p:txBody>
      </p:sp>
      <p:pic>
        <p:nvPicPr>
          <p:cNvPr id="509" name="Shape 50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3155" y="1650590"/>
            <a:ext cx="4688689" cy="272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your repository</a:t>
            </a:r>
          </a:p>
        </p:txBody>
      </p:sp>
      <p:pic>
        <p:nvPicPr>
          <p:cNvPr id="515" name="Shape 5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3" y="1491629"/>
            <a:ext cx="5328591" cy="357366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/>
          <p:nvPr/>
        </p:nvSpPr>
        <p:spPr>
          <a:xfrm flipH="1">
            <a:off x="7232923" y="4122562"/>
            <a:ext cx="647503" cy="3227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baseline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clone</a:t>
            </a:r>
            <a:r>
              <a:rPr b="0" baseline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baseline="0" i="1" lang="en" sz="18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&lt;url&gt; </a:t>
            </a:r>
            <a:r>
              <a:rPr b="0" baseline="0" i="1" lang="en" sz="1800" u="none" cap="none" strike="noStrike">
                <a:solidFill>
                  <a:srgbClr val="9F9F9F"/>
                </a:solidFill>
                <a:latin typeface="Calibri"/>
                <a:ea typeface="Calibri"/>
                <a:cs typeface="Calibri"/>
                <a:sym typeface="Calibri"/>
              </a:rPr>
              <a:t>&lt;target directory&gt;</a:t>
            </a:r>
          </a:p>
        </p:txBody>
      </p:sp>
      <p:sp>
        <p:nvSpPr>
          <p:cNvPr id="522" name="Shape 52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Cloning your repository</a:t>
            </a:r>
          </a:p>
        </p:txBody>
      </p:sp>
      <p:sp>
        <p:nvSpPr>
          <p:cNvPr id="523" name="Shape 523"/>
          <p:cNvSpPr/>
          <p:nvPr/>
        </p:nvSpPr>
        <p:spPr>
          <a:xfrm>
            <a:off x="323528" y="1812331"/>
            <a:ext cx="3839517" cy="28803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9999" y="22500"/>
                </a:moveTo>
                <a:lnTo>
                  <a:pt x="-20000" y="22500"/>
                </a:lnTo>
                <a:lnTo>
                  <a:pt x="-56000" y="135000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94949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ct val="25000"/>
              <a:buFont typeface="Arial"/>
              <a:buNone/>
            </a:pPr>
            <a:r>
              <a:rPr b="1" baseline="0" i="1" lang="en" sz="1100" u="none" cap="none" strike="noStrike">
                <a:solidFill>
                  <a:srgbClr val="393939"/>
                </a:solidFill>
                <a:latin typeface="Arial"/>
                <a:ea typeface="Arial"/>
                <a:cs typeface="Arial"/>
                <a:sym typeface="Arial"/>
              </a:rPr>
              <a:t>https://github.com/&lt;YOUR USERNAME&gt;/helloGit.git</a:t>
            </a:r>
          </a:p>
        </p:txBody>
      </p:sp>
      <p:pic>
        <p:nvPicPr>
          <p:cNvPr id="524" name="Shape 52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7012" y="1631666"/>
            <a:ext cx="4160974" cy="27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b="1" baseline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tag &lt;tagname&gt;</a:t>
            </a:r>
          </a:p>
        </p:txBody>
      </p:sp>
      <p:sp>
        <p:nvSpPr>
          <p:cNvPr id="530" name="Shape 530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Tagging versions</a:t>
            </a:r>
          </a:p>
        </p:txBody>
      </p:sp>
      <p:pic>
        <p:nvPicPr>
          <p:cNvPr id="531" name="Shape 53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9348" y="1487307"/>
            <a:ext cx="4596304" cy="304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Tagging versions</a:t>
            </a:r>
          </a:p>
        </p:txBody>
      </p:sp>
      <p:pic>
        <p:nvPicPr>
          <p:cNvPr id="537" name="Shape 5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767" y="1428750"/>
            <a:ext cx="4802464" cy="3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887" y="1428749"/>
            <a:ext cx="6934224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Shape 5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95467"/>
            <a:ext cx="4038599" cy="263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4762" y="1428750"/>
            <a:ext cx="3165475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Forking Repositories</a:t>
            </a:r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9646" y="-20538"/>
            <a:ext cx="1974354" cy="197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Shape 551"/>
          <p:cNvPicPr preferRelativeResize="0"/>
          <p:nvPr/>
        </p:nvPicPr>
        <p:blipFill rotWithShape="1">
          <a:blip r:embed="rId3">
            <a:alphaModFix/>
          </a:blip>
          <a:srcRect b="23399" l="0" r="0" t="10801"/>
          <a:stretch/>
        </p:blipFill>
        <p:spPr>
          <a:xfrm>
            <a:off x="457200" y="1491629"/>
            <a:ext cx="8229600" cy="33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1902" y="1911557"/>
            <a:ext cx="516504" cy="8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Forking Repositories</a:t>
            </a:r>
          </a:p>
        </p:txBody>
      </p:sp>
      <p:pic>
        <p:nvPicPr>
          <p:cNvPr id="554" name="Shape 5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9646" y="-20538"/>
            <a:ext cx="1974354" cy="197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Shape 559"/>
          <p:cNvPicPr preferRelativeResize="0"/>
          <p:nvPr/>
        </p:nvPicPr>
        <p:blipFill rotWithShape="1">
          <a:blip r:embed="rId3">
            <a:alphaModFix/>
          </a:blip>
          <a:srcRect b="20973" l="0" r="0" t="10428"/>
          <a:stretch/>
        </p:blipFill>
        <p:spPr>
          <a:xfrm>
            <a:off x="457200" y="1491629"/>
            <a:ext cx="8229600" cy="352839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/>
          <p:nvPr/>
        </p:nvSpPr>
        <p:spPr>
          <a:xfrm flipH="1">
            <a:off x="7020153" y="1734050"/>
            <a:ext cx="288032" cy="3227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Forking Repositories</a:t>
            </a:r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9646" y="-20538"/>
            <a:ext cx="1974354" cy="197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342900" lvl="0" marL="342900" marR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 software that </a:t>
            </a:r>
            <a:r>
              <a:rPr b="1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</a:t>
            </a:r>
            <a:r>
              <a:rPr b="0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 on </a:t>
            </a:r>
            <a:r>
              <a:rPr b="1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software team</a:t>
            </a:r>
            <a:r>
              <a:rPr b="0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work together </a:t>
            </a:r>
            <a:r>
              <a:rPr b="0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also </a:t>
            </a:r>
            <a:r>
              <a:rPr b="1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archives a complete history</a:t>
            </a:r>
            <a:r>
              <a:rPr b="0" baseline="0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their work.”</a:t>
            </a:r>
          </a:p>
          <a:p>
            <a:pPr indent="-342900" lvl="0" marL="342900" marR="0" rtl="0" algn="r">
              <a:lnSpc>
                <a:spcPct val="150000"/>
              </a:lnSpc>
              <a:spcBef>
                <a:spcPts val="3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[Sink, 2011]</a:t>
            </a:r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 Control System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4897296"/>
            <a:ext cx="914396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Eric Sink. 2011. Version Control by Example (1st ed.). PYOW Sports Marketing.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Shape 567"/>
          <p:cNvPicPr preferRelativeResize="0"/>
          <p:nvPr/>
        </p:nvPicPr>
        <p:blipFill rotWithShape="1">
          <a:blip r:embed="rId3">
            <a:alphaModFix/>
          </a:blip>
          <a:srcRect b="25199" l="411" r="-410" t="10283"/>
          <a:stretch/>
        </p:blipFill>
        <p:spPr>
          <a:xfrm>
            <a:off x="2242813" y="1358494"/>
            <a:ext cx="4777340" cy="376468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Deleting a repository</a:t>
            </a:r>
          </a:p>
        </p:txBody>
      </p:sp>
      <p:pic>
        <p:nvPicPr>
          <p:cNvPr id="569" name="Shape 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8183" y="3867894"/>
            <a:ext cx="178074" cy="28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Shape 574"/>
          <p:cNvPicPr preferRelativeResize="0"/>
          <p:nvPr/>
        </p:nvPicPr>
        <p:blipFill rotWithShape="1">
          <a:blip r:embed="rId3">
            <a:alphaModFix/>
          </a:blip>
          <a:srcRect b="10501" l="0" r="0" t="14340"/>
          <a:stretch/>
        </p:blipFill>
        <p:spPr>
          <a:xfrm>
            <a:off x="2602733" y="1392438"/>
            <a:ext cx="4057498" cy="372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Deleting a repository</a:t>
            </a: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6003485" y="4704805"/>
            <a:ext cx="216023" cy="34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 rotWithShape="1">
          <a:blip r:embed="rId5">
            <a:alphaModFix/>
          </a:blip>
          <a:srcRect b="58582" l="28641" r="30360" t="18655"/>
          <a:stretch/>
        </p:blipFill>
        <p:spPr>
          <a:xfrm>
            <a:off x="2177225" y="1475454"/>
            <a:ext cx="4915053" cy="3333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/>
          <p:nvPr/>
        </p:nvSpPr>
        <p:spPr>
          <a:xfrm>
            <a:off x="1619671" y="3517633"/>
            <a:ext cx="688775" cy="7717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Deleting a repository</a:t>
            </a:r>
          </a:p>
        </p:txBody>
      </p:sp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 b="52800" l="-445" r="-444" t="0"/>
          <a:stretch/>
        </p:blipFill>
        <p:spPr>
          <a:xfrm>
            <a:off x="1403648" y="1419621"/>
            <a:ext cx="6336703" cy="362093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/>
          <p:nvPr/>
        </p:nvSpPr>
        <p:spPr>
          <a:xfrm>
            <a:off x="1061248" y="2319866"/>
            <a:ext cx="688775" cy="7717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Readme.md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 page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diff (code/image)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Request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Comment &amp; Discuss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 Tracking</a:t>
            </a:r>
          </a:p>
        </p:txBody>
      </p:sp>
      <p:sp>
        <p:nvSpPr>
          <p:cNvPr id="591" name="Shape 59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(GitHub 101) – Other features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(GitHub 101) – Readme.md</a:t>
            </a:r>
          </a:p>
        </p:txBody>
      </p:sp>
      <p:pic>
        <p:nvPicPr>
          <p:cNvPr id="597" name="Shape 597"/>
          <p:cNvPicPr preferRelativeResize="0"/>
          <p:nvPr/>
        </p:nvPicPr>
        <p:blipFill rotWithShape="1">
          <a:blip r:embed="rId3">
            <a:alphaModFix/>
          </a:blip>
          <a:srcRect b="17800" l="19375" r="19375" t="0"/>
          <a:stretch/>
        </p:blipFill>
        <p:spPr>
          <a:xfrm>
            <a:off x="2339751" y="1383474"/>
            <a:ext cx="4464496" cy="374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(GitHub 101) – Wiki Page</a:t>
            </a:r>
          </a:p>
        </p:txBody>
      </p:sp>
      <p:pic>
        <p:nvPicPr>
          <p:cNvPr id="603" name="Shape 603"/>
          <p:cNvPicPr preferRelativeResize="0"/>
          <p:nvPr/>
        </p:nvPicPr>
        <p:blipFill rotWithShape="1">
          <a:blip r:embed="rId3">
            <a:alphaModFix/>
          </a:blip>
          <a:srcRect b="54734" l="26942" r="26942" t="0"/>
          <a:stretch/>
        </p:blipFill>
        <p:spPr>
          <a:xfrm>
            <a:off x="1835696" y="1518633"/>
            <a:ext cx="5472607" cy="335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200" y="3435846"/>
            <a:ext cx="176970" cy="28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 rotWithShape="1">
          <a:blip r:embed="rId5">
            <a:alphaModFix/>
          </a:blip>
          <a:srcRect b="50823" l="24625" r="24625" t="0"/>
          <a:stretch/>
        </p:blipFill>
        <p:spPr>
          <a:xfrm>
            <a:off x="1510951" y="1419621"/>
            <a:ext cx="6122096" cy="3707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(GitHub 101) – Web Diff (Code)</a:t>
            </a:r>
          </a:p>
        </p:txBody>
      </p:sp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b="14999" l="16750" r="16750" t="15000"/>
          <a:stretch/>
        </p:blipFill>
        <p:spPr>
          <a:xfrm>
            <a:off x="1835696" y="1419621"/>
            <a:ext cx="5472607" cy="36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Shape 6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8843" y="1428750"/>
            <a:ext cx="4606310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(GitHub 101) – Web Diff (Image)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Shape 6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991" y="1428750"/>
            <a:ext cx="6816015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(GitHub 101) – Pull Request</a:t>
            </a:r>
          </a:p>
        </p:txBody>
      </p:sp>
      <p:pic>
        <p:nvPicPr>
          <p:cNvPr id="624" name="Shape 6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2931790"/>
            <a:ext cx="653006" cy="65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0675" y="2931740"/>
            <a:ext cx="653100" cy="6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hape 6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9619" y="1428750"/>
            <a:ext cx="5064759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(GitHub 101) – Comment &amp; Discuss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basic goals of a Version Control System (VCS)</a:t>
            </a:r>
            <a:r>
              <a:rPr b="0" baseline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[Sink, 2011]</a:t>
            </a:r>
            <a:r>
              <a:rPr b="0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Simultaneous </a:t>
            </a:r>
            <a:r>
              <a:rPr b="1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</a:t>
            </a:r>
            <a:r>
              <a:rPr b="1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conflicting changes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every version of everything</a:t>
            </a:r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 Control System</a:t>
            </a:r>
          </a:p>
        </p:txBody>
      </p:sp>
      <p:sp>
        <p:nvSpPr>
          <p:cNvPr id="87" name="Shape 87"/>
          <p:cNvSpPr/>
          <p:nvPr/>
        </p:nvSpPr>
        <p:spPr>
          <a:xfrm>
            <a:off x="0" y="4897296"/>
            <a:ext cx="914396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Eric Sink. 2011. Version Control by Example (1st ed.). PYOW Sports Marketing.</a:t>
            </a:r>
          </a:p>
        </p:txBody>
      </p:sp>
      <p:grpSp>
        <p:nvGrpSpPr>
          <p:cNvPr id="88" name="Shape 88"/>
          <p:cNvGrpSpPr/>
          <p:nvPr/>
        </p:nvGrpSpPr>
        <p:grpSpPr>
          <a:xfrm>
            <a:off x="955673" y="3643319"/>
            <a:ext cx="7232653" cy="1080000"/>
            <a:chOff x="1285851" y="3643319"/>
            <a:chExt cx="7232653" cy="1080000"/>
          </a:xfrm>
        </p:grpSpPr>
        <p:pic>
          <p:nvPicPr>
            <p:cNvPr id="89" name="Shape 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61809" y="3643319"/>
              <a:ext cx="1627659" cy="1080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90" name="Shape 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5851" y="3643319"/>
              <a:ext cx="1436170" cy="1080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91" name="Shape 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43505" y="3643319"/>
              <a:ext cx="3375000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hape 6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9619" y="1428750"/>
            <a:ext cx="5064759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(GitHub 101) – Issue Tracking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ctrTitle"/>
          </p:nvPr>
        </p:nvSpPr>
        <p:spPr>
          <a:xfrm>
            <a:off x="685800" y="130075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r>
              <a:rPr b="0" baseline="0" i="0" lang="en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(Short Version)</a:t>
            </a:r>
          </a:p>
        </p:txBody>
      </p:sp>
      <p:sp>
        <p:nvSpPr>
          <p:cNvPr id="643" name="Shape 643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b="1" baseline="0" i="0" lang="en" sz="32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Git clients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457200" y="1428741"/>
            <a:ext cx="8229600" cy="3165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Eclipse Git (EGit)</a:t>
            </a:r>
          </a:p>
          <a:p>
            <a:pPr indent="-285750" lvl="1" marL="742950" marR="0" rtl="0" algn="l">
              <a:lnSpc>
                <a:spcPct val="140000"/>
              </a:lnSpc>
              <a:spcBef>
                <a:spcPts val="370"/>
              </a:spcBef>
              <a:buClr>
                <a:schemeClr val="dk1"/>
              </a:buClr>
              <a:buSzPct val="97368"/>
              <a:buFont typeface="Arial"/>
              <a:buChar char="–"/>
            </a:pPr>
            <a:r>
              <a:rPr b="0" baseline="0" i="0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Eclipse plug-in</a:t>
            </a:r>
          </a:p>
          <a:p>
            <a:pPr indent="-228600" lvl="2" marL="1143000" marR="0" rtl="0" algn="l">
              <a:lnSpc>
                <a:spcPct val="140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you to use </a:t>
            </a:r>
            <a:r>
              <a:rPr b="0" baseline="0" i="1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baseline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directly within Eclipse IDE</a:t>
            </a:r>
          </a:p>
          <a:p>
            <a:pPr indent="-228600" lvl="3" marL="1600200" marR="0" rtl="0" algn="l">
              <a:lnSpc>
                <a:spcPct val="140000"/>
              </a:lnSpc>
              <a:spcBef>
                <a:spcPts val="26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Perspective and Views</a:t>
            </a:r>
          </a:p>
          <a:p>
            <a:pPr indent="-285750" lvl="1" marL="742950" marR="0" rtl="0" algn="l">
              <a:lnSpc>
                <a:spcPct val="140000"/>
              </a:lnSpc>
              <a:spcBef>
                <a:spcPts val="370"/>
              </a:spcBef>
              <a:buClr>
                <a:schemeClr val="dk1"/>
              </a:buClr>
              <a:buSzPct val="97368"/>
              <a:buFont typeface="Arial"/>
              <a:buChar char="–"/>
            </a:pPr>
            <a:r>
              <a:rPr b="0" baseline="0" i="1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baseline="0" i="0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ased on the </a:t>
            </a:r>
            <a:r>
              <a:rPr b="0" baseline="0" i="1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JGit</a:t>
            </a:r>
            <a:r>
              <a:rPr b="0" baseline="0" i="0" lang="en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library. </a:t>
            </a:r>
          </a:p>
          <a:p>
            <a:pPr indent="-228600" lvl="2" marL="1143000" marR="0" rtl="0" algn="l">
              <a:lnSpc>
                <a:spcPct val="140000"/>
              </a:lnSpc>
              <a:spcBef>
                <a:spcPts val="330"/>
              </a:spcBef>
              <a:buClr>
                <a:schemeClr val="dk1"/>
              </a:buClr>
              <a:buSzPct val="97058"/>
              <a:buFont typeface="Arial"/>
              <a:buChar char="•"/>
            </a:pPr>
            <a:r>
              <a:rPr b="0" baseline="0" i="0" lang="en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library implementing </a:t>
            </a:r>
            <a:r>
              <a:rPr b="0" baseline="0" i="1" lang="en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baseline="0" i="0" lang="en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functionalities</a:t>
            </a:r>
          </a:p>
          <a:p>
            <a:pPr indent="-285750" lvl="1" marL="742950" marR="0" rtl="0" algn="l">
              <a:lnSpc>
                <a:spcPct val="140000"/>
              </a:lnSpc>
              <a:spcBef>
                <a:spcPts val="410"/>
              </a:spcBef>
              <a:buClr>
                <a:schemeClr val="dk1"/>
              </a:buClr>
              <a:buSzPct val="97619"/>
              <a:buFont typeface="Arial"/>
              <a:buChar char="–"/>
            </a:pPr>
            <a:r>
              <a:rPr b="0" baseline="0" i="0" lang="en" sz="20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http://wiki.eclipse.org/EGit/User_Guide</a:t>
            </a:r>
          </a:p>
        </p:txBody>
      </p:sp>
      <p:sp>
        <p:nvSpPr>
          <p:cNvPr id="649" name="Shape 649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(Eclipse Git)</a:t>
            </a: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7425" y="1759609"/>
            <a:ext cx="1612142" cy="60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8183" y="2910608"/>
            <a:ext cx="2530623" cy="151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Support in Netbeans IDE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NetBeans IDE 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for Git version control client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https://netbeans.org/kb/docs/ide/git.html</a:t>
            </a:r>
          </a:p>
          <a:p>
            <a:pPr indent="-158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Shape 657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(Netbeans)</a:t>
            </a:r>
          </a:p>
        </p:txBody>
      </p:sp>
      <p:pic>
        <p:nvPicPr>
          <p:cNvPr id="658" name="Shape 65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8928" y="1440058"/>
            <a:ext cx="2857143" cy="3142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457200" y="1428741"/>
            <a:ext cx="4038599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Studio Tools for Git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Explorer Extension</a:t>
            </a:r>
          </a:p>
          <a:p>
            <a:pPr indent="-285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https://visualstudiogallery.msdn.microsoft.com/abafc7d6-dcaa-40f4-8a5e-d6724bdb980c</a:t>
            </a:r>
          </a:p>
          <a:p>
            <a:pPr indent="-158750" lvl="1" marL="742950" marR="0" rtl="0" algn="l">
              <a:lnSpc>
                <a:spcPct val="15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Shape 664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b="0" baseline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(Visual Studio)</a:t>
            </a:r>
          </a:p>
        </p:txBody>
      </p:sp>
      <p:pic>
        <p:nvPicPr>
          <p:cNvPr id="665" name="Shape 66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4742" y="1428750"/>
            <a:ext cx="1925514" cy="3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" type="body"/>
          </p:nvPr>
        </p:nvSpPr>
        <p:spPr>
          <a:xfrm>
            <a:off x="457200" y="1428741"/>
            <a:ext cx="8229600" cy="3591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96428"/>
              <a:buFont typeface="Arial"/>
              <a:buChar char="•"/>
            </a:pPr>
            <a:r>
              <a:rPr b="0" baseline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0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Eric Sink. 2011. </a:t>
            </a:r>
            <a:r>
              <a:rPr b="1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Control by Example </a:t>
            </a:r>
            <a:r>
              <a:rPr b="0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(1st ed.). PYOW Sports Marketing. </a:t>
            </a:r>
            <a:r>
              <a:rPr b="1" baseline="0" i="0" lang="en" sz="11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(FREE EBOOK)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0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Scott Chacon and Ben Straub. 2014. </a:t>
            </a:r>
            <a:r>
              <a:rPr b="1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 Git </a:t>
            </a:r>
            <a:r>
              <a:rPr b="0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(2nd ed.). Apress, Berkely, CA, USA.</a:t>
            </a:r>
            <a:r>
              <a:rPr b="1" baseline="0" i="0" lang="en" sz="11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(FREE EBOOK)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0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Pressman, R. S. </a:t>
            </a:r>
            <a:r>
              <a:rPr b="1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engineering: A practitioner’s approach</a:t>
            </a:r>
            <a:r>
              <a:rPr b="0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5th ed. McGraw-Hill Higher Education, 2001.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0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Kemper C., Oxley, I. 2012. </a:t>
            </a:r>
            <a:r>
              <a:rPr b="1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Version Control for Web Developers</a:t>
            </a:r>
            <a:r>
              <a:rPr b="0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Appress.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</a:pPr>
            <a:r>
              <a:rPr b="0" baseline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Videos/Courses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1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Git in 20 Minutes: </a:t>
            </a:r>
            <a:r>
              <a:rPr b="0" baseline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https://www.youtube.com/watch?v=Y9XZQO1n_7c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1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Basics of Git and GitHub: </a:t>
            </a:r>
            <a:r>
              <a:rPr b="0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baseline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https://www.youtube.com/watch?v=U8GBXvdmHT4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1" baseline="0" i="0" lang="en" sz="11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Git and GitHub: </a:t>
            </a:r>
            <a:r>
              <a:rPr b="0" baseline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https://www.udacity.com/course/how-to-use-git-and-github--ud775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70"/>
              </a:spcBef>
              <a:buClr>
                <a:schemeClr val="dk1"/>
              </a:buClr>
              <a:buSzPct val="96428"/>
              <a:buFont typeface="Arial"/>
              <a:buChar char="•"/>
            </a:pPr>
            <a:r>
              <a:rPr b="0" baseline="0" i="0" lang="en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pages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0" baseline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https://confluence.atlassian.com/display/BITBUCKET/Bitbucket+101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0" baseline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https://sourceforge.net/p/forge/documentation/Git/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0" baseline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https://training.github.com/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0" baseline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https://www.atlassian.com/git/tutorials/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230"/>
              </a:spcBef>
              <a:buClr>
                <a:schemeClr val="dk1"/>
              </a:buClr>
              <a:buSzPct val="95833"/>
              <a:buFont typeface="Arial"/>
              <a:buChar char="–"/>
            </a:pPr>
            <a:r>
              <a:rPr b="0" baseline="0" i="0" lang="en" sz="11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http://www.vogella.com/tutorials/EclipseGit/article.html</a:t>
            </a:r>
          </a:p>
        </p:txBody>
      </p:sp>
      <p:sp>
        <p:nvSpPr>
          <p:cNvPr id="671" name="Shape 671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References++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hape 676"/>
          <p:cNvPicPr preferRelativeResize="0"/>
          <p:nvPr/>
        </p:nvPicPr>
        <p:blipFill rotWithShape="1">
          <a:blip r:embed="rId3">
            <a:alphaModFix/>
          </a:blip>
          <a:srcRect b="0" l="23749" r="23750" t="0"/>
          <a:stretch/>
        </p:blipFill>
        <p:spPr>
          <a:xfrm>
            <a:off x="2195735" y="-20538"/>
            <a:ext cx="4752527" cy="475252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Shape 677"/>
          <p:cNvSpPr txBox="1"/>
          <p:nvPr>
            <p:ph type="ctrTitle"/>
          </p:nvPr>
        </p:nvSpPr>
        <p:spPr>
          <a:xfrm>
            <a:off x="685800" y="185166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</a:p>
        </p:txBody>
      </p:sp>
      <p:pic>
        <p:nvPicPr>
          <p:cNvPr id="678" name="Shape 678"/>
          <p:cNvPicPr preferRelativeResize="0"/>
          <p:nvPr/>
        </p:nvPicPr>
        <p:blipFill rotWithShape="1">
          <a:blip r:embed="rId4">
            <a:alphaModFix/>
          </a:blip>
          <a:srcRect b="10000" l="10000" r="10000" t="10000"/>
          <a:stretch/>
        </p:blipFill>
        <p:spPr>
          <a:xfrm>
            <a:off x="4199855" y="3675769"/>
            <a:ext cx="744288" cy="744288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Shape 679"/>
          <p:cNvSpPr/>
          <p:nvPr/>
        </p:nvSpPr>
        <p:spPr>
          <a:xfrm>
            <a:off x="45782" y="4640237"/>
            <a:ext cx="90524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baseline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http://goo.gl/forms/y7lZNFXOE6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989" y="4105150"/>
            <a:ext cx="1813896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111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 txBox="1"/>
          <p:nvPr>
            <p:ph type="ctrTitle"/>
          </p:nvPr>
        </p:nvSpPr>
        <p:spPr>
          <a:xfrm>
            <a:off x="683518" y="1203598"/>
            <a:ext cx="7772400" cy="1684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0" baseline="0" i="0" lang="en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Crash Course on GIT</a:t>
            </a:r>
            <a:r>
              <a:rPr b="0" baseline="0" i="0" lang="en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(Short Version)</a:t>
            </a:r>
          </a:p>
        </p:txBody>
      </p:sp>
      <p:sp>
        <p:nvSpPr>
          <p:cNvPr id="687" name="Shape 687"/>
          <p:cNvSpPr txBox="1"/>
          <p:nvPr>
            <p:ph idx="1" type="subTitle"/>
          </p:nvPr>
        </p:nvSpPr>
        <p:spPr>
          <a:xfrm>
            <a:off x="685800" y="3093358"/>
            <a:ext cx="7772400" cy="712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342900" marR="0" rtl="0" algn="ctr">
              <a:lnSpc>
                <a:spcPct val="80000"/>
              </a:lnSpc>
              <a:spcBef>
                <a:spcPts val="0"/>
              </a:spcBef>
              <a:buClr>
                <a:schemeClr val="lt2"/>
              </a:buClr>
              <a:buSzPct val="25000"/>
              <a:buFont typeface="Arial"/>
              <a:buNone/>
            </a:pPr>
            <a:r>
              <a:rPr b="1" baseline="0" i="0" lang="en" sz="2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Carlos Diego N. Damasceno - https://github.com/damascenodiego/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457200" y="1428741"/>
            <a:ext cx="4186238" cy="316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VCS (DVCS)</a:t>
            </a:r>
          </a:p>
          <a:p>
            <a:pPr indent="-342900" lvl="0" marL="3429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 Server</a:t>
            </a:r>
          </a:p>
          <a:p>
            <a:pPr indent="-285750" lvl="1" marL="742950" marR="0" rtl="0" algn="l">
              <a:spcBef>
                <a:spcPts val="320"/>
              </a:spcBef>
              <a:buClr>
                <a:srgbClr val="00B050"/>
              </a:buClr>
              <a:buSzPct val="100000"/>
              <a:buFont typeface="Noto Symbol"/>
              <a:buChar char="✓"/>
            </a:pPr>
            <a:r>
              <a:rPr b="0" baseline="0" i="0" lang="en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Collaborative work</a:t>
            </a:r>
          </a:p>
          <a:p>
            <a:pPr indent="-285750" lvl="1" marL="742950" marR="0" rtl="0" algn="l">
              <a:spcBef>
                <a:spcPts val="320"/>
              </a:spcBef>
              <a:buClr>
                <a:srgbClr val="00B050"/>
              </a:buClr>
              <a:buSzPct val="100000"/>
              <a:buFont typeface="Noto Symbol"/>
              <a:buChar char="✓"/>
            </a:pPr>
            <a:r>
              <a:rPr b="0" baseline="0" i="0" lang="en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Several remote servers</a:t>
            </a:r>
          </a:p>
          <a:p>
            <a:pPr indent="-285750" lvl="1" marL="742950" marR="0" rtl="0" algn="l">
              <a:spcBef>
                <a:spcPts val="320"/>
              </a:spcBef>
              <a:buClr>
                <a:srgbClr val="00B050"/>
              </a:buClr>
              <a:buSzPct val="100000"/>
              <a:buFont typeface="Noto Symbol"/>
              <a:buChar char="✓"/>
            </a:pPr>
            <a:r>
              <a:rPr b="0" baseline="0" i="0" lang="en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Full backup</a:t>
            </a:r>
          </a:p>
          <a:p>
            <a:pPr indent="-342900" lvl="0" marL="3429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</a:t>
            </a:r>
          </a:p>
          <a:p>
            <a:pPr indent="-285750" lvl="1" marL="74295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✓"/>
            </a:pPr>
            <a:r>
              <a:rPr b="0" baseline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Mercurial (hg)</a:t>
            </a:r>
          </a:p>
          <a:p>
            <a:pPr indent="-228600" lvl="2" marL="114300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http://mercurial.selenic.com/</a:t>
            </a:r>
          </a:p>
          <a:p>
            <a:pPr indent="-285750" lvl="1" marL="74295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✓"/>
            </a:pPr>
            <a:r>
              <a:rPr b="0" baseline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</a:p>
          <a:p>
            <a:pPr indent="-228600" lvl="2" marL="114300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http://git-scm.com/</a:t>
            </a:r>
          </a:p>
          <a:p>
            <a:pPr indent="-228600" lvl="2" marL="1143000" marR="0" rtl="0" algn="l">
              <a:spcBef>
                <a:spcPts val="2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</a:t>
            </a:r>
          </a:p>
        </p:txBody>
      </p:sp>
      <p:pic>
        <p:nvPicPr>
          <p:cNvPr id="97" name="Shape 97"/>
          <p:cNvPicPr preferRelativeResize="0"/>
          <p:nvPr>
            <p:ph idx="2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5914" y="1428750"/>
            <a:ext cx="2643171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457200" y="205978"/>
            <a:ext cx="8229600" cy="115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Distributed </a:t>
            </a:r>
            <a:r>
              <a:rPr b="0" baseline="0" i="0" lang="en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Version Control System</a:t>
            </a:r>
          </a:p>
        </p:txBody>
      </p:sp>
      <p:sp>
        <p:nvSpPr>
          <p:cNvPr id="99" name="Shape 99"/>
          <p:cNvSpPr/>
          <p:nvPr/>
        </p:nvSpPr>
        <p:spPr>
          <a:xfrm>
            <a:off x="0" y="4897296"/>
            <a:ext cx="9143968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Scott Chacon and Ben Straub. 2014. Pro Git (2nd ed.). Apress, Berkely, CA, USA.</a:t>
            </a:r>
          </a:p>
        </p:txBody>
      </p:sp>
      <p:sp>
        <p:nvSpPr>
          <p:cNvPr id="100" name="Shape 100"/>
          <p:cNvSpPr/>
          <p:nvPr/>
        </p:nvSpPr>
        <p:spPr>
          <a:xfrm>
            <a:off x="4691032" y="4643451"/>
            <a:ext cx="3952934" cy="261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Distributed version control [Chacon &amp; Straub, 2014]</a:t>
            </a:r>
          </a:p>
        </p:txBody>
      </p:sp>
      <p:sp>
        <p:nvSpPr>
          <p:cNvPr id="101" name="Shape 101"/>
          <p:cNvSpPr/>
          <p:nvPr/>
        </p:nvSpPr>
        <p:spPr>
          <a:xfrm>
            <a:off x="880508" y="3854051"/>
            <a:ext cx="357299" cy="3062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ala de Cinza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